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9"/>
  </p:notesMasterIdLst>
  <p:handoutMasterIdLst>
    <p:handoutMasterId r:id="rId30"/>
  </p:handoutMasterIdLst>
  <p:sldIdLst>
    <p:sldId id="327" r:id="rId5"/>
    <p:sldId id="331" r:id="rId6"/>
    <p:sldId id="332" r:id="rId7"/>
    <p:sldId id="263" r:id="rId8"/>
    <p:sldId id="302" r:id="rId9"/>
    <p:sldId id="264" r:id="rId10"/>
    <p:sldId id="266" r:id="rId11"/>
    <p:sldId id="265" r:id="rId12"/>
    <p:sldId id="276" r:id="rId13"/>
    <p:sldId id="303" r:id="rId14"/>
    <p:sldId id="293" r:id="rId15"/>
    <p:sldId id="269" r:id="rId16"/>
    <p:sldId id="304" r:id="rId17"/>
    <p:sldId id="305" r:id="rId18"/>
    <p:sldId id="307" r:id="rId19"/>
    <p:sldId id="306" r:id="rId20"/>
    <p:sldId id="308" r:id="rId21"/>
    <p:sldId id="270" r:id="rId22"/>
    <p:sldId id="309" r:id="rId23"/>
    <p:sldId id="310" r:id="rId24"/>
    <p:sldId id="311" r:id="rId25"/>
    <p:sldId id="312" r:id="rId26"/>
    <p:sldId id="314" r:id="rId27"/>
    <p:sldId id="313" r:id="rId2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1"/>
    <p:restoredTop sz="85173"/>
  </p:normalViewPr>
  <p:slideViewPr>
    <p:cSldViewPr snapToGrid="0" snapToObjects="1">
      <p:cViewPr varScale="1">
        <p:scale>
          <a:sx n="111" d="100"/>
          <a:sy n="111" d="100"/>
        </p:scale>
        <p:origin x="9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Bùi Minh Huy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30/09/2025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/>
              <a:t>Bullet Points: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LEO and ISS missions most reliable (&gt;90%).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GTO missions less consistent (~70%).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 EDA Visualization – Yearly Trend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DBA6BA-1695-0C81-E45F-98C7AF620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94" y="1575377"/>
            <a:ext cx="5185217" cy="416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 EDA Visualization – Yearly Trend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per Launch Site</a:t>
            </a:r>
          </a:p>
        </p:txBody>
      </p:sp>
      <p:pic>
        <p:nvPicPr>
          <p:cNvPr id="2" name="Picture 1" descr="A close-up of numbers&#10;&#10;Description automatically generated">
            <a:extLst>
              <a:ext uri="{FF2B5EF4-FFF2-40B4-BE49-F238E27FC236}">
                <a16:creationId xmlns:a16="http://schemas.microsoft.com/office/drawing/2014/main" id="{E3E03143-9E3C-5504-75DE-834E99CF4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059423"/>
            <a:ext cx="6894576" cy="22439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97488" y="4799013"/>
            <a:ext cx="6894512" cy="1428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/>
              <a:t>Insights:</a:t>
            </a:r>
            <a:endParaRPr lang="en-US" sz="1400"/>
          </a:p>
          <a:p>
            <a:r>
              <a:rPr lang="en-US" sz="1400"/>
              <a:t>KSC LC-39A has the </a:t>
            </a:r>
            <a:r>
              <a:rPr lang="en-US" sz="1400" b="1"/>
              <a:t>highest average payload mass</a:t>
            </a:r>
            <a:r>
              <a:rPr lang="en-US" sz="1400"/>
              <a:t> (~8886 kg).</a:t>
            </a:r>
          </a:p>
          <a:p>
            <a:r>
              <a:rPr lang="en-US" sz="1400"/>
              <a:t>CCAFS SLC-40 has the </a:t>
            </a:r>
            <a:r>
              <a:rPr lang="en-US" sz="1400" b="1"/>
              <a:t>lowest average payload mass</a:t>
            </a:r>
            <a:r>
              <a:rPr lang="en-US" sz="1400"/>
              <a:t> (~5557 kg).</a:t>
            </a:r>
          </a:p>
          <a:p>
            <a:r>
              <a:rPr lang="en-US" sz="1400"/>
              <a:t>This suggests that </a:t>
            </a:r>
            <a:r>
              <a:rPr lang="en-US" sz="1400" b="1"/>
              <a:t>different launch sites are associated with different payload capacities</a:t>
            </a:r>
            <a:r>
              <a:rPr lang="en-US" sz="140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22AA4-592C-5474-291A-6C9A9B0A8589}"/>
              </a:ext>
            </a:extLst>
          </p:cNvPr>
          <p:cNvSpPr txBox="1"/>
          <p:nvPr/>
        </p:nvSpPr>
        <p:spPr>
          <a:xfrm>
            <a:off x="4681728" y="888511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SELECT LaunchSite, AVG(PayloadMass) AS AvgPayload</a:t>
            </a:r>
          </a:p>
          <a:p>
            <a:r>
              <a:rPr lang="en-VN" dirty="0"/>
              <a:t>FROM spacex</a:t>
            </a:r>
          </a:p>
          <a:p>
            <a:r>
              <a:rPr lang="en-VN" dirty="0"/>
              <a:t>GROUP BY LaunchSite;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7160" y="200065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Insights: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CCAFS SLC-40 and KSC LC-39A both had </a:t>
            </a:r>
            <a:r>
              <a:rPr lang="en-US" sz="1600" b="1" dirty="0"/>
              <a:t>7 launches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VAFB SLC-4E had slightly fewer launches (</a:t>
            </a:r>
            <a:r>
              <a:rPr lang="en-US" sz="1600" b="1" dirty="0"/>
              <a:t>6</a:t>
            </a:r>
            <a:r>
              <a:rPr lang="en-US" sz="16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This indicates that launches were fairly evenly distributed across sites, with </a:t>
            </a:r>
            <a:r>
              <a:rPr lang="en-US" sz="1600" b="1" dirty="0"/>
              <a:t>Florida sites leading slightly</a:t>
            </a:r>
            <a:r>
              <a:rPr lang="en-US" sz="16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Number of Launches per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60F4AF-6FFC-C8F2-D2A2-3FD264AB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12" y="3429000"/>
            <a:ext cx="5090494" cy="1513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8508C-97C4-C227-7F9F-B2D15FFC6E16}"/>
              </a:ext>
            </a:extLst>
          </p:cNvPr>
          <p:cNvSpPr txBox="1"/>
          <p:nvPr/>
        </p:nvSpPr>
        <p:spPr>
          <a:xfrm>
            <a:off x="5185753" y="1884152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SELECT LaunchSite, COUNT(*) AS TotalLaunches</a:t>
            </a:r>
          </a:p>
          <a:p>
            <a:r>
              <a:rPr lang="en-VN" dirty="0"/>
              <a:t>FROM spacex</a:t>
            </a:r>
          </a:p>
          <a:p>
            <a:r>
              <a:rPr lang="en-VN" dirty="0"/>
              <a:t>GROUP BY LaunchSite;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/>
              <a:t>Insights: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LEO (Low Earth Orbit)</a:t>
            </a:r>
            <a:r>
              <a:rPr lang="en-US" sz="2000" dirty="0"/>
              <a:t> achieved a </a:t>
            </a:r>
            <a:r>
              <a:rPr lang="en-US" sz="2000" b="1" dirty="0"/>
              <a:t>100% success rate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ISS (International Space Station)</a:t>
            </a:r>
            <a:r>
              <a:rPr lang="en-US" sz="2000" dirty="0"/>
              <a:t> missions had a high success rate of about </a:t>
            </a:r>
            <a:r>
              <a:rPr lang="en-US" sz="2000" b="1" dirty="0"/>
              <a:t>83%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GTO (Geostationary Transfer Orbit)</a:t>
            </a:r>
            <a:r>
              <a:rPr lang="en-US" sz="2000" dirty="0"/>
              <a:t> showed the lowest success rate at </a:t>
            </a:r>
            <a:r>
              <a:rPr lang="en-US" sz="2000" b="1" dirty="0"/>
              <a:t>50%</a:t>
            </a:r>
            <a:r>
              <a:rPr lang="en-US" sz="2000" dirty="0"/>
              <a:t>, likely due to higher complexity.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46861" y="80486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Success Rate per Orbit</a:t>
            </a:r>
            <a:r>
              <a:rPr lang="en-US" dirty="0"/>
              <a:t>.</a:t>
            </a:r>
          </a:p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BAB65-7D01-0EAF-65CE-AD307EC56E8C}"/>
              </a:ext>
            </a:extLst>
          </p:cNvPr>
          <p:cNvSpPr txBox="1"/>
          <p:nvPr/>
        </p:nvSpPr>
        <p:spPr>
          <a:xfrm>
            <a:off x="5265499" y="2304750"/>
            <a:ext cx="6134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SELECT Orbit, AVG(Success) AS SuccessRate</a:t>
            </a:r>
          </a:p>
          <a:p>
            <a:r>
              <a:rPr lang="en-VN" dirty="0"/>
              <a:t>FROM spacex</a:t>
            </a:r>
          </a:p>
          <a:p>
            <a:r>
              <a:rPr lang="en-VN" dirty="0"/>
              <a:t>GROUP BY Orbit;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A51A1-640F-C011-2D86-C5009FF2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99" y="3735013"/>
            <a:ext cx="4820873" cy="20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504656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/>
              <a:t>Insights: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Block 5</a:t>
            </a:r>
            <a:r>
              <a:rPr lang="en-US" sz="2000" dirty="0"/>
              <a:t> boosters performed best with a </a:t>
            </a:r>
            <a:r>
              <a:rPr lang="en-US" sz="2000" b="1" dirty="0"/>
              <a:t>~87.5% success rate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Block 3</a:t>
            </a:r>
            <a:r>
              <a:rPr lang="en-US" sz="2000" dirty="0"/>
              <a:t> boosters followed at </a:t>
            </a:r>
            <a:r>
              <a:rPr lang="en-US" sz="2000" b="1" dirty="0"/>
              <a:t>80% success rate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Block 4</a:t>
            </a:r>
            <a:r>
              <a:rPr lang="en-US" sz="2000" dirty="0"/>
              <a:t> boosters had the lowest success rate (~71%), suggesting incremental improvements across versions.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Booster Version Success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4E996-F27D-7E5B-6715-1157545D4097}"/>
              </a:ext>
            </a:extLst>
          </p:cNvPr>
          <p:cNvSpPr txBox="1"/>
          <p:nvPr/>
        </p:nvSpPr>
        <p:spPr>
          <a:xfrm>
            <a:off x="5192473" y="2070100"/>
            <a:ext cx="6134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SELECT BoosterVersion, AVG(Success) AS SuccessRate</a:t>
            </a:r>
          </a:p>
          <a:p>
            <a:r>
              <a:rPr lang="en-VN" dirty="0"/>
              <a:t>FROM spacex</a:t>
            </a:r>
          </a:p>
          <a:p>
            <a:r>
              <a:rPr lang="en-VN" dirty="0"/>
              <a:t>GROUP BY BoosterVersion;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49D30-9A5D-8002-9676-AF773E9A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77" y="3555035"/>
            <a:ext cx="4766789" cy="15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Map shows SpaceX launch sites across the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Provides geographic context for payload launches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Used Folium library for interactive visualization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Folium Map: 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00C0D-2B0B-ACB4-9347-1D4EEB2A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96" y="1413778"/>
            <a:ext cx="7772400" cy="42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Markers show launch 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Green = success, Red =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Helps visualize performance by geography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Folium Map: Launch Success/Failure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024D4-0769-F2D3-3BA4-F68729AB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8" y="1570393"/>
            <a:ext cx="7772400" cy="43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 Dash Dashboard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/>
              <a:t>Content:</a:t>
            </a:r>
            <a:endParaRPr lang="en-US" sz="1700"/>
          </a:p>
          <a:p>
            <a:r>
              <a:rPr lang="en-US" sz="1700"/>
              <a:t>Interactive dashboard allows filtering by launch site and payload</a:t>
            </a:r>
          </a:p>
          <a:p>
            <a:r>
              <a:rPr lang="en-US" sz="1700"/>
              <a:t>Displays pie chart of success rates and scatter plot of payload vs success</a:t>
            </a:r>
          </a:p>
          <a:p>
            <a:r>
              <a:rPr lang="en-US" sz="1700"/>
              <a:t>Useful for quick insights by stakeholders</a:t>
            </a:r>
          </a:p>
        </p:txBody>
      </p:sp>
      <p:pic>
        <p:nvPicPr>
          <p:cNvPr id="2" name="Picture 1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81ACB728-31B6-2D4A-C377-AD284AD2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46326"/>
            <a:ext cx="10917936" cy="38485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2309" y="1875054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b="1" dirty="0"/>
              <a:t>Content (bullet points):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Goal: Predict Falcon 9 first stage landing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Dataset: Engineered features (payload mass, orbit, launch site, booster version)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Preprocessing: Standardization &amp; train-test split (80/20)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Models evaluated: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Support Vector Machine (SVM)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K-Nearest Neighbors (KNN)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Predictive Analysis: Methodology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77881" y="1377032"/>
            <a:ext cx="11888996" cy="10399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Summary of Methodologies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Collected data from SpaceX REST API and Wikipedia web scraping.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Performed data wrangling and feature engineering.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Conducted EDA using visualization and SQL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Built interactive visualizations with Folium and Dash.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Applied ML models for predictive analysis.</a:t>
            </a:r>
          </a:p>
          <a:p>
            <a:r>
              <a:rPr lang="en-US" sz="2000" b="1" dirty="0"/>
              <a:t>Summary of Results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Success rate increased significantly after 2017.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Payload mass and orbit strongly affect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KSC LC-39A shows best performance among launch sites.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Best model achieved ~83% accuracy predicting landing success.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Freeform: Shape 5128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1" name="Freeform: Shape 5130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Analysis: Model Performance</a:t>
            </a: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/>
              <a:t>Compared models using accuracy score and cross-validation</a:t>
            </a:r>
          </a:p>
          <a:p>
            <a:r>
              <a:rPr lang="en-US" sz="1700"/>
              <a:t>Best performing model: </a:t>
            </a:r>
            <a:r>
              <a:rPr lang="en-US" sz="1700" b="1"/>
              <a:t>SVM with ~83% accuracy</a:t>
            </a:r>
            <a:endParaRPr lang="en-US" sz="1700"/>
          </a:p>
          <a:p>
            <a:r>
              <a:rPr lang="en-US" sz="1700"/>
              <a:t>Tree-based methods captured non-linear relationships</a:t>
            </a:r>
          </a:p>
          <a:p>
            <a:r>
              <a:rPr lang="en-US" sz="1700"/>
              <a:t>Logistic Regression performed well but slightly lower accuracy</a:t>
            </a:r>
          </a:p>
        </p:txBody>
      </p:sp>
      <p:pic>
        <p:nvPicPr>
          <p:cNvPr id="5122" name="Picture 2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2D8838AE-07A6-893D-9065-03BD6690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065242"/>
            <a:ext cx="6922008" cy="48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Evaluated best-performing model: </a:t>
            </a:r>
            <a:r>
              <a:rPr lang="en-US" sz="1600" b="1" dirty="0"/>
              <a:t>SVM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Shows true positives, true negatives, false positives, false negatives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Confirms balanced classification with ~83%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Helps validate prediction reliability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Predictive Analysis: Confusion Matrix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F84997-6456-B748-047B-EAA1376B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77" y="1593248"/>
            <a:ext cx="4926234" cy="45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68012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Successfully collected and processed SpaceX launch data from API &amp; web scraping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Conducted exploratory analysis (EDA) using visualization and SQL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Built interactive </a:t>
            </a:r>
            <a:r>
              <a:rPr lang="en-US" sz="2000" b="1" dirty="0"/>
              <a:t>Folium maps</a:t>
            </a:r>
            <a:r>
              <a:rPr lang="en-US" sz="2000" dirty="0"/>
              <a:t> and </a:t>
            </a:r>
            <a:r>
              <a:rPr lang="en-US" sz="2000" b="1" dirty="0"/>
              <a:t>Dash dashboards</a:t>
            </a:r>
            <a:r>
              <a:rPr lang="en-US" sz="2000" dirty="0"/>
              <a:t> for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Developed multiple machine learning models to predict landing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SVM model</a:t>
            </a:r>
            <a:r>
              <a:rPr lang="en-US" sz="2000" dirty="0"/>
              <a:t> achieved the best performance (~83%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Insights can help SpaceX and competitors optimize cost and improve reliability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75054"/>
            <a:ext cx="832219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Added interactive </a:t>
            </a:r>
            <a:r>
              <a:rPr lang="en-US" sz="2000" b="1" dirty="0"/>
              <a:t>Folium maps</a:t>
            </a:r>
            <a:r>
              <a:rPr lang="en-US" sz="2000" dirty="0"/>
              <a:t> with color-coded markers for success/failure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Built </a:t>
            </a:r>
            <a:r>
              <a:rPr lang="en-US" sz="2000" b="1" dirty="0"/>
              <a:t>Dash dashboard</a:t>
            </a:r>
            <a:r>
              <a:rPr lang="en-US" sz="2000" dirty="0"/>
              <a:t> for filtering by site and payload, providing real-time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Compared multiple ML models, not just one, to ensure robust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Visualized confusion matrix to improve interpretability of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Insights framed for </a:t>
            </a:r>
            <a:r>
              <a:rPr lang="en-US" sz="2000" b="1" dirty="0"/>
              <a:t>business value</a:t>
            </a:r>
            <a:r>
              <a:rPr lang="en-US" sz="2000" dirty="0"/>
              <a:t>: cost optimization, reliability, and customer confidence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Creativity &amp; Innovations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1875054"/>
            <a:ext cx="88498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Link to </a:t>
            </a:r>
            <a:r>
              <a:rPr lang="en-US" sz="2000" b="1" dirty="0"/>
              <a:t>GitHub repository</a:t>
            </a:r>
            <a:r>
              <a:rPr lang="en-US" sz="2000" dirty="0"/>
              <a:t> with all notebooks and code: [Insert your GitHub link]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Additional plots and SQL queries not shown in main slides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References: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SpaceX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Wikipedia launch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Coursera Capstone dataset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731470" cy="2073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Falcon 9 reusability drastically reduces space flight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Predicting booster landing success is critical for cost savings.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Objective: Analyze historical launch data to uncover insights and build predictive models.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74813"/>
            <a:ext cx="5016500" cy="43513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Bullet Points: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Fetched data from https://</a:t>
            </a:r>
            <a:r>
              <a:rPr lang="en-US" dirty="0" err="1"/>
              <a:t>api.spacexdata.com</a:t>
            </a:r>
            <a:r>
              <a:rPr lang="en-US" dirty="0"/>
              <a:t>/v4/launches/past.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Extracted key fields: </a:t>
            </a:r>
            <a:r>
              <a:rPr lang="en-US" dirty="0" err="1"/>
              <a:t>FlightNumber</a:t>
            </a:r>
            <a:r>
              <a:rPr lang="en-US" dirty="0"/>
              <a:t>, </a:t>
            </a:r>
            <a:r>
              <a:rPr lang="en-US" dirty="0" err="1"/>
              <a:t>LaunchSite</a:t>
            </a:r>
            <a:r>
              <a:rPr lang="en-US" dirty="0"/>
              <a:t>, </a:t>
            </a:r>
            <a:r>
              <a:rPr lang="en-US" dirty="0" err="1"/>
              <a:t>PayloadMass</a:t>
            </a:r>
            <a:r>
              <a:rPr lang="en-US" dirty="0"/>
              <a:t>, Orbit, Outcome.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Converted JSON into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API Flowchart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000" dirty="0"/>
              <a:t>Bullet Points: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Scraped Falcon 9 launch tables from Wikipedia.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Parsed HTML with </a:t>
            </a:r>
            <a:r>
              <a:rPr lang="en-US" sz="2000" dirty="0" err="1"/>
              <a:t>BeautifulSoup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Extracted and cleaned rows into </a:t>
            </a:r>
            <a:r>
              <a:rPr lang="en-US" sz="2000" dirty="0" err="1"/>
              <a:t>DataFrame</a:t>
            </a:r>
            <a:r>
              <a:rPr lang="en-US" sz="20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5919788" cy="4351338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Merged API + Wikipedia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Dropped duplicates and missing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Converted datatypes (e.g., </a:t>
            </a:r>
            <a:r>
              <a:rPr lang="en-US" sz="2000" dirty="0" err="1"/>
              <a:t>PayloadMass</a:t>
            </a:r>
            <a:r>
              <a:rPr lang="en-US" sz="2000" dirty="0"/>
              <a:t> to float).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Engineered features: Orbit category, Booster version.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Visualization – Flight Number vs Launch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806700"/>
            <a:ext cx="3429000" cy="3411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/>
              <a:t>Bullet Points:</a:t>
            </a:r>
            <a:endParaRPr lang="en-US" sz="2200"/>
          </a:p>
          <a:p>
            <a:r>
              <a:rPr lang="en-US" sz="2200"/>
              <a:t>Early launches mainly from CCAFS SLC-40.</a:t>
            </a:r>
          </a:p>
          <a:p>
            <a:r>
              <a:rPr lang="en-US" sz="2200"/>
              <a:t>Later missions shifted to KSC LC-39A and VAFB SLC-4E.</a:t>
            </a:r>
          </a:p>
          <a:p>
            <a:r>
              <a:rPr lang="en-US" sz="2200"/>
              <a:t>Indicates operational expansion over time.</a:t>
            </a:r>
          </a:p>
          <a:p>
            <a:endParaRPr lang="en-US" sz="2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2091C2-ED3F-4C27-DF2F-AB7ADEE4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69550"/>
            <a:ext cx="6903720" cy="491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698750"/>
            <a:ext cx="3937000" cy="3067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600" b="1" dirty="0"/>
              <a:t>Bullet Points: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Heavier payloads were riskier in early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Post-2015, success rate improved even for heavy payloads.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Visualization – Payload vs Launch Outcome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13AA04-1524-241C-084F-80CA430E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379" y="1806575"/>
            <a:ext cx="5159850" cy="39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EDA Visualization – Orbit vs Success Rate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5F9914-ACD6-1376-1C0C-EFAEF152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3639" b="1"/>
          <a:stretch>
            <a:fillRect/>
          </a:stretch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50363" y="2417763"/>
            <a:ext cx="2941637" cy="3540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/>
              <a:t>Bullet Points:</a:t>
            </a:r>
            <a:endParaRPr lang="en-US" sz="2000"/>
          </a:p>
          <a:p>
            <a:r>
              <a:rPr lang="en-US" sz="2000"/>
              <a:t>LEO and ISS missions most reliable (&gt;90%).</a:t>
            </a:r>
          </a:p>
          <a:p>
            <a:r>
              <a:rPr lang="en-US" sz="2000"/>
              <a:t>GTO missions less consistent (~70%).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1048</Words>
  <Application>Microsoft Macintosh PowerPoint</Application>
  <PresentationFormat>Widescreen</PresentationFormat>
  <Paragraphs>167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Minh Huy Bui</cp:lastModifiedBy>
  <cp:revision>199</cp:revision>
  <dcterms:created xsi:type="dcterms:W3CDTF">2021-04-29T18:58:34Z</dcterms:created>
  <dcterms:modified xsi:type="dcterms:W3CDTF">2025-09-30T06:21:25Z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